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Nunito"/>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Nunito-regular.fntdata"/><Relationship Id="rId25" Type="http://schemas.openxmlformats.org/officeDocument/2006/relationships/slide" Target="slides/slide20.xml"/><Relationship Id="rId28" Type="http://schemas.openxmlformats.org/officeDocument/2006/relationships/font" Target="fonts/Nunito-italic.fntdata"/><Relationship Id="rId27" Type="http://schemas.openxmlformats.org/officeDocument/2006/relationships/font" Target="fonts/Nunito-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Nunito-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9b51556ee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9b51556ee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9b51556ee7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9b51556ee7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9b51556ee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9b51556ee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9b51556ee7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9b51556ee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9b51556ee7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9b51556ee7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9b51556ee7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9b51556ee7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9b51556ee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9b51556ee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9b51556ee7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9b51556ee7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9b51556ee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9b51556ee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9b51556ee7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9b51556ee7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d1ca24605e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d1ca24605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9b51556ee7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9b51556ee7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9b51556ee7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9b51556ee7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9b51556ee7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9b51556ee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9b51556ee7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9b51556ee7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9b51556ee7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9b51556ee7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9bf9386371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9bf938637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9bf938637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9bf938637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9bf938637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9bf938637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p14:dur="200">
        <p:fade/>
      </p:transition>
    </mc:Choice>
    <mc:Fallback>
      <p:transition>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columbiettes.com/about-us.aspx"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hyperlink" Target="https://www.columbiettes.com/president-message.aspx"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www.facebook.com/Columbiettes9847/" TargetMode="External"/><Relationship Id="rId4" Type="http://schemas.openxmlformats.org/officeDocument/2006/relationships/hyperlink" Target="https://columbiettes9847.com/purpose/"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shop.columbiettes.com/" TargetMode="External"/><Relationship Id="rId4" Type="http://schemas.openxmlformats.org/officeDocument/2006/relationships/hyperlink" Target="https://shop.columbiettes.co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311700" y="649225"/>
            <a:ext cx="8520600" cy="21849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sz="4300">
                <a:solidFill>
                  <a:srgbClr val="073763"/>
                </a:solidFill>
              </a:rPr>
              <a:t>Sons of Mother Seton</a:t>
            </a:r>
            <a:endParaRPr sz="4300">
              <a:solidFill>
                <a:srgbClr val="073763"/>
              </a:solidFill>
            </a:endParaRPr>
          </a:p>
          <a:p>
            <a:pPr indent="0" lvl="0" marL="0" rtl="0" algn="l">
              <a:spcBef>
                <a:spcPts val="0"/>
              </a:spcBef>
              <a:spcAft>
                <a:spcPts val="0"/>
              </a:spcAft>
              <a:buNone/>
            </a:pPr>
            <a:r>
              <a:rPr lang="en" sz="4300">
                <a:solidFill>
                  <a:srgbClr val="073763"/>
                </a:solidFill>
              </a:rPr>
              <a:t>Columbiettes </a:t>
            </a:r>
            <a:endParaRPr sz="4300">
              <a:solidFill>
                <a:srgbClr val="073763"/>
              </a:solidFill>
            </a:endParaRPr>
          </a:p>
          <a:p>
            <a:pPr indent="0" lvl="0" marL="0" rtl="0" algn="l">
              <a:spcBef>
                <a:spcPts val="0"/>
              </a:spcBef>
              <a:spcAft>
                <a:spcPts val="0"/>
              </a:spcAft>
              <a:buNone/>
            </a:pPr>
            <a:r>
              <a:rPr lang="en" sz="4300">
                <a:solidFill>
                  <a:srgbClr val="073763"/>
                </a:solidFill>
              </a:rPr>
              <a:t>Auxiliary #9847</a:t>
            </a:r>
            <a:endParaRPr sz="4300">
              <a:solidFill>
                <a:srgbClr val="073763"/>
              </a:solidFill>
            </a:endParaRPr>
          </a:p>
        </p:txBody>
      </p:sp>
      <p:sp>
        <p:nvSpPr>
          <p:cNvPr id="129" name="Google Shape;129;p13"/>
          <p:cNvSpPr txBox="1"/>
          <p:nvPr>
            <p:ph idx="1" type="subTitle"/>
          </p:nvPr>
        </p:nvSpPr>
        <p:spPr>
          <a:xfrm>
            <a:off x="311700" y="2834125"/>
            <a:ext cx="8520600" cy="1520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200">
                <a:solidFill>
                  <a:srgbClr val="073763"/>
                </a:solidFill>
              </a:rPr>
              <a:t>St Elizabeth Ann Seton Catholic Church</a:t>
            </a:r>
            <a:endParaRPr sz="2200">
              <a:solidFill>
                <a:srgbClr val="073763"/>
              </a:solidFill>
            </a:endParaRPr>
          </a:p>
          <a:p>
            <a:pPr indent="0" lvl="0" marL="0" rtl="0" algn="l">
              <a:spcBef>
                <a:spcPts val="0"/>
              </a:spcBef>
              <a:spcAft>
                <a:spcPts val="0"/>
              </a:spcAft>
              <a:buNone/>
            </a:pPr>
            <a:r>
              <a:rPr lang="en" sz="2200">
                <a:solidFill>
                  <a:srgbClr val="073763"/>
                </a:solidFill>
              </a:rPr>
              <a:t>1000 Andrews Road</a:t>
            </a:r>
            <a:endParaRPr sz="2200">
              <a:solidFill>
                <a:srgbClr val="073763"/>
              </a:solidFill>
            </a:endParaRPr>
          </a:p>
          <a:p>
            <a:pPr indent="0" lvl="0" marL="0" rtl="0" algn="l">
              <a:spcBef>
                <a:spcPts val="0"/>
              </a:spcBef>
              <a:spcAft>
                <a:spcPts val="0"/>
              </a:spcAft>
              <a:buNone/>
            </a:pPr>
            <a:r>
              <a:rPr lang="en" sz="2200">
                <a:solidFill>
                  <a:srgbClr val="073763"/>
                </a:solidFill>
              </a:rPr>
              <a:t>Fayetteville, NC 28311</a:t>
            </a:r>
            <a:endParaRPr sz="2200">
              <a:solidFill>
                <a:srgbClr val="073763"/>
              </a:solidFill>
            </a:endParaRPr>
          </a:p>
          <a:p>
            <a:pPr indent="0" lvl="0" marL="0" rtl="0" algn="ctr">
              <a:spcBef>
                <a:spcPts val="0"/>
              </a:spcBef>
              <a:spcAft>
                <a:spcPts val="0"/>
              </a:spcAft>
              <a:buNone/>
            </a:pPr>
            <a:r>
              <a:t/>
            </a:r>
            <a:endParaRPr/>
          </a:p>
        </p:txBody>
      </p:sp>
      <p:pic>
        <p:nvPicPr>
          <p:cNvPr id="130" name="Google Shape;130;p13"/>
          <p:cNvPicPr preferRelativeResize="0"/>
          <p:nvPr/>
        </p:nvPicPr>
        <p:blipFill>
          <a:blip r:embed="rId3">
            <a:alphaModFix/>
          </a:blip>
          <a:stretch>
            <a:fillRect/>
          </a:stretch>
        </p:blipFill>
        <p:spPr>
          <a:xfrm>
            <a:off x="6088625" y="1705675"/>
            <a:ext cx="2266950" cy="2133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4"/>
          <p:cNvSpPr txBox="1"/>
          <p:nvPr>
            <p:ph type="title"/>
          </p:nvPr>
        </p:nvSpPr>
        <p:spPr>
          <a:xfrm>
            <a:off x="311700" y="445025"/>
            <a:ext cx="8520600" cy="4123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Our Origins	</a:t>
            </a:r>
            <a:endParaRPr/>
          </a:p>
        </p:txBody>
      </p:sp>
      <p:sp>
        <p:nvSpPr>
          <p:cNvPr id="136" name="Google Shape;136;p14"/>
          <p:cNvSpPr txBox="1"/>
          <p:nvPr>
            <p:ph idx="1" type="body"/>
          </p:nvPr>
        </p:nvSpPr>
        <p:spPr>
          <a:xfrm>
            <a:off x="311700" y="1152425"/>
            <a:ext cx="8520600" cy="3305700"/>
          </a:xfrm>
          <a:prstGeom prst="rect">
            <a:avLst/>
          </a:prstGeom>
        </p:spPr>
        <p:txBody>
          <a:bodyPr anchorCtr="0" anchor="t" bIns="91425" lIns="91425" spcFirstLastPara="1" rIns="91425" wrap="square" tIns="91425">
            <a:noAutofit/>
          </a:bodyPr>
          <a:lstStyle/>
          <a:p>
            <a:pPr indent="0" lvl="0" marL="0" rtl="0" algn="l">
              <a:lnSpc>
                <a:spcPct val="121428"/>
              </a:lnSpc>
              <a:spcBef>
                <a:spcPts val="400"/>
              </a:spcBef>
              <a:spcAft>
                <a:spcPts val="0"/>
              </a:spcAft>
              <a:buClr>
                <a:schemeClr val="dk1"/>
              </a:buClr>
              <a:buSzPts val="1100"/>
              <a:buFont typeface="Arial"/>
              <a:buNone/>
            </a:pPr>
            <a:r>
              <a:rPr lang="en" sz="2600">
                <a:solidFill>
                  <a:srgbClr val="073763"/>
                </a:solidFill>
              </a:rPr>
              <a:t>In 1939, Monsignor J. Francis McIntyre, at that time Chaplain of the New York Chapter Knights of Columbus, and who later became Cardinal McIntyre of Los Angeles, California, seeing great numbers of women coming out of a rally at Madison Square Garden, conceived the idea of a ladies organization to work with the Knights of Columbus.</a:t>
            </a:r>
            <a:br>
              <a:rPr lang="en" sz="2600">
                <a:solidFill>
                  <a:srgbClr val="073763"/>
                </a:solidFill>
              </a:rPr>
            </a:br>
            <a:r>
              <a:rPr lang="en" sz="2600"/>
              <a:t>Learn more here: </a:t>
            </a:r>
            <a:r>
              <a:rPr lang="en" sz="3700"/>
              <a:t> </a:t>
            </a:r>
            <a:r>
              <a:rPr lang="en" sz="2200" u="sng">
                <a:solidFill>
                  <a:schemeClr val="hlink"/>
                </a:solidFill>
                <a:hlinkClick r:id="rId3"/>
              </a:rPr>
              <a:t>About Us</a:t>
            </a:r>
            <a:endParaRPr sz="3700"/>
          </a:p>
          <a:p>
            <a:pPr indent="0" lvl="0" marL="0" rtl="0" algn="l">
              <a:spcBef>
                <a:spcPts val="0"/>
              </a:spcBef>
              <a:spcAft>
                <a:spcPts val="1200"/>
              </a:spcAft>
              <a:buNone/>
            </a:pPr>
            <a:r>
              <a:t/>
            </a:r>
            <a:endParaRPr sz="2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5"/>
          <p:cNvSpPr txBox="1"/>
          <p:nvPr>
            <p:ph type="title"/>
          </p:nvPr>
        </p:nvSpPr>
        <p:spPr>
          <a:xfrm>
            <a:off x="311700" y="445025"/>
            <a:ext cx="2029500" cy="212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300"/>
              <a:t>What do we do?</a:t>
            </a:r>
            <a:endParaRPr sz="4300"/>
          </a:p>
        </p:txBody>
      </p:sp>
      <p:pic>
        <p:nvPicPr>
          <p:cNvPr id="142" name="Google Shape;142;p15" title="Screenshot_20251017_104334_Docs.jpg"/>
          <p:cNvPicPr preferRelativeResize="0"/>
          <p:nvPr/>
        </p:nvPicPr>
        <p:blipFill>
          <a:blip r:embed="rId3">
            <a:alphaModFix/>
          </a:blip>
          <a:stretch>
            <a:fillRect/>
          </a:stretch>
        </p:blipFill>
        <p:spPr>
          <a:xfrm>
            <a:off x="2341075" y="-291100"/>
            <a:ext cx="4678700" cy="56605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6"/>
          <p:cNvSpPr txBox="1"/>
          <p:nvPr>
            <p:ph type="title"/>
          </p:nvPr>
        </p:nvSpPr>
        <p:spPr>
          <a:xfrm>
            <a:off x="819150" y="593275"/>
            <a:ext cx="7505700" cy="76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Our Organization’s Leadership</a:t>
            </a:r>
            <a:endParaRPr/>
          </a:p>
        </p:txBody>
      </p:sp>
      <p:sp>
        <p:nvSpPr>
          <p:cNvPr id="148" name="Google Shape;148;p16"/>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9" name="Google Shape;149;p16"/>
          <p:cNvPicPr preferRelativeResize="0"/>
          <p:nvPr/>
        </p:nvPicPr>
        <p:blipFill>
          <a:blip r:embed="rId3">
            <a:alphaModFix/>
          </a:blip>
          <a:stretch>
            <a:fillRect/>
          </a:stretch>
        </p:blipFill>
        <p:spPr>
          <a:xfrm>
            <a:off x="311700" y="1199725"/>
            <a:ext cx="8520600" cy="2618750"/>
          </a:xfrm>
          <a:prstGeom prst="rect">
            <a:avLst/>
          </a:prstGeom>
          <a:noFill/>
          <a:ln>
            <a:noFill/>
          </a:ln>
        </p:spPr>
      </p:pic>
      <p:sp>
        <p:nvSpPr>
          <p:cNvPr id="150" name="Google Shape;150;p16"/>
          <p:cNvSpPr txBox="1"/>
          <p:nvPr/>
        </p:nvSpPr>
        <p:spPr>
          <a:xfrm>
            <a:off x="1059850" y="4417175"/>
            <a:ext cx="7406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To learn more, visit their website: </a:t>
            </a:r>
            <a:r>
              <a:rPr lang="en" sz="1700" u="sng">
                <a:solidFill>
                  <a:schemeClr val="hlink"/>
                </a:solidFill>
                <a:hlinkClick r:id="rId4"/>
              </a:rPr>
              <a:t>President Message</a:t>
            </a:r>
            <a:r>
              <a:rPr lang="en" sz="2400">
                <a:solidFill>
                  <a:schemeClr val="dk2"/>
                </a:solidFill>
              </a:rPr>
              <a:t> </a:t>
            </a:r>
            <a:endParaRPr sz="31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7"/>
          <p:cNvSpPr txBox="1"/>
          <p:nvPr>
            <p:ph type="title"/>
          </p:nvPr>
        </p:nvSpPr>
        <p:spPr>
          <a:xfrm>
            <a:off x="311700" y="431425"/>
            <a:ext cx="8520600" cy="362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t>Columbiettes’ Mission Statement</a:t>
            </a:r>
            <a:endParaRPr sz="3200"/>
          </a:p>
          <a:p>
            <a:pPr indent="0" lvl="0" marL="0" rtl="0" algn="l">
              <a:spcBef>
                <a:spcPts val="0"/>
              </a:spcBef>
              <a:spcAft>
                <a:spcPts val="0"/>
              </a:spcAft>
              <a:buNone/>
            </a:pPr>
            <a:r>
              <a:t/>
            </a:r>
            <a:endParaRPr sz="3200"/>
          </a:p>
          <a:p>
            <a:pPr indent="0" lvl="0" marL="0" rtl="0" algn="l">
              <a:spcBef>
                <a:spcPts val="0"/>
              </a:spcBef>
              <a:spcAft>
                <a:spcPts val="0"/>
              </a:spcAft>
              <a:buNone/>
            </a:pPr>
            <a:r>
              <a:rPr lang="en" sz="2800"/>
              <a:t>The Columbiettes exist to promote service, sisterhood, and spirituality, and to protect the religious, civil, and economic rights of all people.  They volunteer their time with the homeless, elderly, homebound, the unborn, and their communities.  The organization is inclusive, respects ife, and supports the Knights of Columbus. </a:t>
            </a:r>
            <a:endParaRPr sz="2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18"/>
          <p:cNvPicPr preferRelativeResize="0"/>
          <p:nvPr/>
        </p:nvPicPr>
        <p:blipFill>
          <a:blip r:embed="rId3">
            <a:alphaModFix/>
          </a:blip>
          <a:stretch>
            <a:fillRect/>
          </a:stretch>
        </p:blipFill>
        <p:spPr>
          <a:xfrm>
            <a:off x="311700" y="423188"/>
            <a:ext cx="8369650" cy="442913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19"/>
          <p:cNvPicPr preferRelativeResize="0"/>
          <p:nvPr/>
        </p:nvPicPr>
        <p:blipFill>
          <a:blip r:embed="rId3">
            <a:alphaModFix/>
          </a:blip>
          <a:stretch>
            <a:fillRect/>
          </a:stretch>
        </p:blipFill>
        <p:spPr>
          <a:xfrm>
            <a:off x="152400" y="152400"/>
            <a:ext cx="8801100" cy="4767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0"/>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Your 2025 Officers</a:t>
            </a:r>
            <a:endParaRPr/>
          </a:p>
        </p:txBody>
      </p:sp>
      <p:sp>
        <p:nvSpPr>
          <p:cNvPr id="171" name="Google Shape;171;p20"/>
          <p:cNvSpPr txBox="1"/>
          <p:nvPr>
            <p:ph idx="1" type="body"/>
          </p:nvPr>
        </p:nvSpPr>
        <p:spPr>
          <a:xfrm>
            <a:off x="819150" y="1600200"/>
            <a:ext cx="7505700" cy="2838600"/>
          </a:xfrm>
          <a:prstGeom prst="rect">
            <a:avLst/>
          </a:prstGeom>
        </p:spPr>
        <p:txBody>
          <a:bodyPr anchorCtr="0" anchor="t" bIns="91425" lIns="91425" spcFirstLastPara="1" rIns="91425" wrap="square" tIns="91425">
            <a:noAutofit/>
          </a:bodyPr>
          <a:lstStyle/>
          <a:p>
            <a:pPr indent="0" lvl="0" marL="0" rtl="0" algn="r">
              <a:lnSpc>
                <a:spcPct val="95000"/>
              </a:lnSpc>
              <a:spcBef>
                <a:spcPts val="0"/>
              </a:spcBef>
              <a:spcAft>
                <a:spcPts val="0"/>
              </a:spcAft>
              <a:buSzPts val="852"/>
              <a:buNone/>
            </a:pPr>
            <a:r>
              <a:rPr b="1" lang="en" sz="2405">
                <a:solidFill>
                  <a:srgbClr val="0B5394"/>
                </a:solidFill>
              </a:rPr>
              <a:t>P</a:t>
            </a:r>
            <a:r>
              <a:rPr b="1" lang="en" sz="2405">
                <a:solidFill>
                  <a:srgbClr val="0B5394"/>
                </a:solidFill>
              </a:rPr>
              <a:t>resident - Diane Scherr</a:t>
            </a:r>
            <a:endParaRPr b="1" sz="2405">
              <a:solidFill>
                <a:srgbClr val="0B5394"/>
              </a:solidFill>
            </a:endParaRPr>
          </a:p>
          <a:p>
            <a:pPr indent="0" lvl="0" marL="0" rtl="0" algn="r">
              <a:lnSpc>
                <a:spcPct val="95000"/>
              </a:lnSpc>
              <a:spcBef>
                <a:spcPts val="1200"/>
              </a:spcBef>
              <a:spcAft>
                <a:spcPts val="0"/>
              </a:spcAft>
              <a:buSzPts val="852"/>
              <a:buNone/>
            </a:pPr>
            <a:r>
              <a:rPr b="1" lang="en" sz="2405">
                <a:solidFill>
                  <a:srgbClr val="0B5394"/>
                </a:solidFill>
              </a:rPr>
              <a:t>Vice-President - Jill </a:t>
            </a:r>
            <a:r>
              <a:rPr b="1" lang="en" sz="2405">
                <a:solidFill>
                  <a:srgbClr val="0B5394"/>
                </a:solidFill>
              </a:rPr>
              <a:t>Austin</a:t>
            </a:r>
            <a:endParaRPr b="1" sz="2405">
              <a:solidFill>
                <a:srgbClr val="0B5394"/>
              </a:solidFill>
            </a:endParaRPr>
          </a:p>
          <a:p>
            <a:pPr indent="0" lvl="0" marL="0" rtl="0" algn="r">
              <a:lnSpc>
                <a:spcPct val="95000"/>
              </a:lnSpc>
              <a:spcBef>
                <a:spcPts val="1200"/>
              </a:spcBef>
              <a:spcAft>
                <a:spcPts val="0"/>
              </a:spcAft>
              <a:buSzPts val="852"/>
              <a:buNone/>
            </a:pPr>
            <a:r>
              <a:rPr b="1" lang="en" sz="2405">
                <a:solidFill>
                  <a:srgbClr val="0B5394"/>
                </a:solidFill>
              </a:rPr>
              <a:t>Secretary - temp filled by J Austin</a:t>
            </a:r>
            <a:endParaRPr b="1" sz="2405">
              <a:solidFill>
                <a:srgbClr val="0B5394"/>
              </a:solidFill>
            </a:endParaRPr>
          </a:p>
          <a:p>
            <a:pPr indent="0" lvl="0" marL="0" rtl="0" algn="r">
              <a:lnSpc>
                <a:spcPct val="95000"/>
              </a:lnSpc>
              <a:spcBef>
                <a:spcPts val="1200"/>
              </a:spcBef>
              <a:spcAft>
                <a:spcPts val="0"/>
              </a:spcAft>
              <a:buSzPts val="852"/>
              <a:buNone/>
            </a:pPr>
            <a:r>
              <a:rPr b="1" lang="en" sz="2405">
                <a:solidFill>
                  <a:srgbClr val="0B5394"/>
                </a:solidFill>
              </a:rPr>
              <a:t>Treasure - Debra Beatty</a:t>
            </a:r>
            <a:endParaRPr b="1" sz="2405">
              <a:solidFill>
                <a:srgbClr val="0B5394"/>
              </a:solidFill>
            </a:endParaRPr>
          </a:p>
          <a:p>
            <a:pPr indent="0" lvl="0" marL="0" rtl="0" algn="r">
              <a:lnSpc>
                <a:spcPct val="95000"/>
              </a:lnSpc>
              <a:spcBef>
                <a:spcPts val="1200"/>
              </a:spcBef>
              <a:spcAft>
                <a:spcPts val="0"/>
              </a:spcAft>
              <a:buSzPts val="852"/>
              <a:buNone/>
            </a:pPr>
            <a:r>
              <a:rPr b="1" lang="en" sz="2405">
                <a:solidFill>
                  <a:srgbClr val="0B5394"/>
                </a:solidFill>
              </a:rPr>
              <a:t>Financial Secretary - Ann Mulvaney</a:t>
            </a:r>
            <a:endParaRPr b="1" sz="2405">
              <a:solidFill>
                <a:srgbClr val="0B5394"/>
              </a:solidFill>
            </a:endParaRPr>
          </a:p>
          <a:p>
            <a:pPr indent="0" lvl="0" marL="0" rtl="0" algn="r">
              <a:lnSpc>
                <a:spcPct val="95000"/>
              </a:lnSpc>
              <a:spcBef>
                <a:spcPts val="1200"/>
              </a:spcBef>
              <a:spcAft>
                <a:spcPts val="1200"/>
              </a:spcAft>
              <a:buSzPts val="852"/>
              <a:buNone/>
            </a:pPr>
            <a:r>
              <a:rPr b="1" lang="en" sz="2405">
                <a:solidFill>
                  <a:srgbClr val="0B5394"/>
                </a:solidFill>
              </a:rPr>
              <a:t>Sentinel - Gloria Williams</a:t>
            </a:r>
            <a:endParaRPr b="1" sz="2405">
              <a:solidFill>
                <a:srgbClr val="0B5394"/>
              </a:solidFill>
            </a:endParaRPr>
          </a:p>
        </p:txBody>
      </p:sp>
      <p:pic>
        <p:nvPicPr>
          <p:cNvPr descr="File:3D Judges Gavel.jpg - Wikimedia Commons" id="172" name="Google Shape;172;p20"/>
          <p:cNvPicPr preferRelativeResize="0"/>
          <p:nvPr/>
        </p:nvPicPr>
        <p:blipFill>
          <a:blip r:embed="rId3">
            <a:alphaModFix/>
          </a:blip>
          <a:stretch>
            <a:fillRect/>
          </a:stretch>
        </p:blipFill>
        <p:spPr>
          <a:xfrm>
            <a:off x="618551" y="1980300"/>
            <a:ext cx="2677601" cy="1784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1"/>
          <p:cNvSpPr txBox="1"/>
          <p:nvPr>
            <p:ph type="title"/>
          </p:nvPr>
        </p:nvSpPr>
        <p:spPr>
          <a:xfrm>
            <a:off x="311700" y="2792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solidFill>
                  <a:schemeClr val="accent6"/>
                </a:solidFill>
              </a:rPr>
              <a:t>U</a:t>
            </a:r>
            <a:r>
              <a:rPr b="1" lang="en">
                <a:solidFill>
                  <a:srgbClr val="0000FF"/>
                </a:solidFill>
              </a:rPr>
              <a:t>PCOMING ACTIVITIES</a:t>
            </a:r>
            <a:endParaRPr b="1">
              <a:solidFill>
                <a:srgbClr val="0000FF"/>
              </a:solidFill>
            </a:endParaRPr>
          </a:p>
        </p:txBody>
      </p:sp>
      <p:sp>
        <p:nvSpPr>
          <p:cNvPr id="178" name="Google Shape;178;p21"/>
          <p:cNvSpPr txBox="1"/>
          <p:nvPr>
            <p:ph idx="1" type="body"/>
          </p:nvPr>
        </p:nvSpPr>
        <p:spPr>
          <a:xfrm>
            <a:off x="379750" y="717150"/>
            <a:ext cx="8520600" cy="42864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935"/>
              <a:buNone/>
            </a:pPr>
            <a:r>
              <a:rPr b="1" lang="en" sz="2500">
                <a:solidFill>
                  <a:srgbClr val="CC0000"/>
                </a:solidFill>
              </a:rPr>
              <a:t> March 12 - </a:t>
            </a:r>
            <a:r>
              <a:rPr b="1" lang="en" sz="2500">
                <a:solidFill>
                  <a:srgbClr val="CC0000"/>
                </a:solidFill>
              </a:rPr>
              <a:t>Meals for the Care Clinic  </a:t>
            </a:r>
            <a:endParaRPr b="1" sz="2500">
              <a:solidFill>
                <a:srgbClr val="CC0000"/>
              </a:solidFill>
            </a:endParaRPr>
          </a:p>
          <a:p>
            <a:pPr indent="0" lvl="0" marL="0" rtl="0" algn="ctr">
              <a:lnSpc>
                <a:spcPct val="100000"/>
              </a:lnSpc>
              <a:spcBef>
                <a:spcPts val="1200"/>
              </a:spcBef>
              <a:spcAft>
                <a:spcPts val="0"/>
              </a:spcAft>
              <a:buSzPts val="935"/>
              <a:buNone/>
            </a:pPr>
            <a:r>
              <a:rPr b="1" lang="en" sz="2500">
                <a:solidFill>
                  <a:srgbClr val="CC0000"/>
                </a:solidFill>
              </a:rPr>
              <a:t>March 28 - 10 AM - Stripping of Palms</a:t>
            </a:r>
            <a:endParaRPr b="1" sz="2500">
              <a:solidFill>
                <a:srgbClr val="CC0000"/>
              </a:solidFill>
            </a:endParaRPr>
          </a:p>
          <a:p>
            <a:pPr indent="0" lvl="0" marL="0" rtl="0" algn="ctr">
              <a:lnSpc>
                <a:spcPct val="100000"/>
              </a:lnSpc>
              <a:spcBef>
                <a:spcPts val="1200"/>
              </a:spcBef>
              <a:spcAft>
                <a:spcPts val="0"/>
              </a:spcAft>
              <a:buSzPts val="935"/>
              <a:buNone/>
            </a:pPr>
            <a:r>
              <a:rPr b="1" lang="en" sz="2500">
                <a:solidFill>
                  <a:srgbClr val="CC0000"/>
                </a:solidFill>
              </a:rPr>
              <a:t>March 29 - 9 AM - Corporate Mass </a:t>
            </a:r>
            <a:endParaRPr b="1" sz="2500">
              <a:solidFill>
                <a:srgbClr val="CC0000"/>
              </a:solidFill>
            </a:endParaRPr>
          </a:p>
          <a:p>
            <a:pPr indent="0" lvl="0" marL="0" rtl="0" algn="ctr">
              <a:lnSpc>
                <a:spcPct val="100000"/>
              </a:lnSpc>
              <a:spcBef>
                <a:spcPts val="1200"/>
              </a:spcBef>
              <a:spcAft>
                <a:spcPts val="0"/>
              </a:spcAft>
              <a:buSzPts val="935"/>
              <a:buNone/>
            </a:pPr>
            <a:r>
              <a:rPr b="1" lang="en" sz="2500">
                <a:solidFill>
                  <a:srgbClr val="CC0000"/>
                </a:solidFill>
              </a:rPr>
              <a:t>April 25 - K of C Golf Tournament</a:t>
            </a:r>
            <a:endParaRPr b="1" sz="2500">
              <a:solidFill>
                <a:srgbClr val="CC0000"/>
              </a:solidFill>
            </a:endParaRPr>
          </a:p>
          <a:p>
            <a:pPr indent="0" lvl="0" marL="0" rtl="0" algn="ctr">
              <a:lnSpc>
                <a:spcPct val="100000"/>
              </a:lnSpc>
              <a:spcBef>
                <a:spcPts val="1200"/>
              </a:spcBef>
              <a:spcAft>
                <a:spcPts val="0"/>
              </a:spcAft>
              <a:buSzPts val="935"/>
              <a:buNone/>
            </a:pPr>
            <a:r>
              <a:rPr b="1" lang="en" sz="2500">
                <a:solidFill>
                  <a:srgbClr val="CC0000"/>
                </a:solidFill>
              </a:rPr>
              <a:t>April 25/26 - Spring Bake Sale</a:t>
            </a:r>
            <a:endParaRPr b="1" sz="2500">
              <a:solidFill>
                <a:srgbClr val="CC0000"/>
              </a:solidFill>
            </a:endParaRPr>
          </a:p>
          <a:p>
            <a:pPr indent="0" lvl="0" marL="0" rtl="0" algn="ctr">
              <a:lnSpc>
                <a:spcPct val="100000"/>
              </a:lnSpc>
              <a:spcBef>
                <a:spcPts val="1200"/>
              </a:spcBef>
              <a:spcAft>
                <a:spcPts val="0"/>
              </a:spcAft>
              <a:buSzPts val="935"/>
              <a:buNone/>
            </a:pPr>
            <a:r>
              <a:rPr b="1" lang="en" sz="2500">
                <a:solidFill>
                  <a:srgbClr val="CC0000"/>
                </a:solidFill>
              </a:rPr>
              <a:t>May - Baby Shower for Catholic Charities</a:t>
            </a:r>
            <a:endParaRPr b="1" sz="2500">
              <a:solidFill>
                <a:srgbClr val="CC0000"/>
              </a:solidFill>
            </a:endParaRPr>
          </a:p>
          <a:p>
            <a:pPr indent="0" lvl="0" marL="0" rtl="0" algn="ctr">
              <a:lnSpc>
                <a:spcPct val="100000"/>
              </a:lnSpc>
              <a:spcBef>
                <a:spcPts val="1200"/>
              </a:spcBef>
              <a:spcAft>
                <a:spcPts val="0"/>
              </a:spcAft>
              <a:buSzPts val="935"/>
              <a:buNone/>
            </a:pPr>
            <a:r>
              <a:rPr b="1" lang="en" sz="2500">
                <a:solidFill>
                  <a:srgbClr val="CC0000"/>
                </a:solidFill>
              </a:rPr>
              <a:t>State Convention - May 29 - 30</a:t>
            </a:r>
            <a:endParaRPr b="1" sz="2500">
              <a:solidFill>
                <a:srgbClr val="CC0000"/>
              </a:solidFill>
            </a:endParaRPr>
          </a:p>
          <a:p>
            <a:pPr indent="0" lvl="0" marL="0" rtl="0" algn="ctr">
              <a:lnSpc>
                <a:spcPct val="100000"/>
              </a:lnSpc>
              <a:spcBef>
                <a:spcPts val="1200"/>
              </a:spcBef>
              <a:spcAft>
                <a:spcPts val="1200"/>
              </a:spcAft>
              <a:buSzPts val="935"/>
              <a:buNone/>
            </a:pPr>
            <a:r>
              <a:rPr b="1" lang="en" sz="2500">
                <a:solidFill>
                  <a:srgbClr val="CC0000"/>
                </a:solidFill>
              </a:rPr>
              <a:t>June - Father’s Day Ice Cream Social </a:t>
            </a:r>
            <a:endParaRPr b="1" sz="2500">
              <a:solidFill>
                <a:srgbClr val="CC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id="183" name="Google Shape;183;p22" title="Screenshot_20251017_141918_Drive.jpg"/>
          <p:cNvPicPr preferRelativeResize="0"/>
          <p:nvPr/>
        </p:nvPicPr>
        <p:blipFill>
          <a:blip r:embed="rId3">
            <a:alphaModFix/>
          </a:blip>
          <a:stretch>
            <a:fillRect/>
          </a:stretch>
        </p:blipFill>
        <p:spPr>
          <a:xfrm>
            <a:off x="2253475" y="0"/>
            <a:ext cx="4612125" cy="51435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id="188" name="Google Shape;188;p23" title="Screenshot_20251017_104311_Drive.jpg"/>
          <p:cNvPicPr preferRelativeResize="0"/>
          <p:nvPr/>
        </p:nvPicPr>
        <p:blipFill>
          <a:blip r:embed="rId3">
            <a:alphaModFix/>
          </a:blip>
          <a:stretch>
            <a:fillRect/>
          </a:stretch>
        </p:blipFill>
        <p:spPr>
          <a:xfrm>
            <a:off x="2153225" y="0"/>
            <a:ext cx="4762500"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4"/>
          <p:cNvSpPr txBox="1"/>
          <p:nvPr>
            <p:ph type="title"/>
          </p:nvPr>
        </p:nvSpPr>
        <p:spPr>
          <a:xfrm>
            <a:off x="819150" y="561575"/>
            <a:ext cx="7505700" cy="8763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a:t>RAISE RIGHT GIFT CARD PROGRAM</a:t>
            </a:r>
            <a:endParaRPr b="1"/>
          </a:p>
        </p:txBody>
      </p:sp>
      <p:sp>
        <p:nvSpPr>
          <p:cNvPr id="194" name="Google Shape;194;p24"/>
          <p:cNvSpPr txBox="1"/>
          <p:nvPr>
            <p:ph idx="1" type="body"/>
          </p:nvPr>
        </p:nvSpPr>
        <p:spPr>
          <a:xfrm>
            <a:off x="819150" y="1356625"/>
            <a:ext cx="7505700" cy="2888100"/>
          </a:xfrm>
          <a:prstGeom prst="rect">
            <a:avLst/>
          </a:prstGeom>
        </p:spPr>
        <p:txBody>
          <a:bodyPr anchorCtr="0" anchor="t" bIns="91425" lIns="91425" spcFirstLastPara="1" rIns="91425" wrap="square" tIns="91425">
            <a:noAutofit/>
          </a:bodyPr>
          <a:lstStyle/>
          <a:p>
            <a:pPr indent="0" lvl="0" marL="0" rtl="0" algn="l">
              <a:lnSpc>
                <a:spcPct val="125000"/>
              </a:lnSpc>
              <a:spcBef>
                <a:spcPts val="0"/>
              </a:spcBef>
              <a:spcAft>
                <a:spcPts val="0"/>
              </a:spcAft>
              <a:buNone/>
            </a:pPr>
            <a:r>
              <a:rPr lang="en" sz="3000">
                <a:solidFill>
                  <a:srgbClr val="0000FF"/>
                </a:solidFill>
                <a:highlight>
                  <a:schemeClr val="dk1"/>
                </a:highlight>
                <a:latin typeface="Arial"/>
                <a:ea typeface="Arial"/>
                <a:cs typeface="Arial"/>
                <a:sym typeface="Arial"/>
              </a:rPr>
              <a:t>We sell gift cards through the RaiseRight Program. You receive the full value of the card, and the retailer gives a percentage to the Columbiettes. There are hundreds of retailers to choose from!</a:t>
            </a:r>
            <a:endParaRPr sz="3000">
              <a:solidFill>
                <a:srgbClr val="0000FF"/>
              </a:solidFill>
              <a:highlight>
                <a:schemeClr val="dk1"/>
              </a:highlight>
              <a:latin typeface="Arial"/>
              <a:ea typeface="Arial"/>
              <a:cs typeface="Arial"/>
              <a:sym typeface="Arial"/>
            </a:endParaRPr>
          </a:p>
          <a:p>
            <a:pPr indent="0" lvl="0" marL="0" rtl="0" algn="l">
              <a:lnSpc>
                <a:spcPct val="125000"/>
              </a:lnSpc>
              <a:spcBef>
                <a:spcPts val="800"/>
              </a:spcBef>
              <a:spcAft>
                <a:spcPts val="0"/>
              </a:spcAft>
              <a:buNone/>
            </a:pPr>
            <a:r>
              <a:rPr lang="en" sz="2600">
                <a:solidFill>
                  <a:srgbClr val="FF0000"/>
                </a:solidFill>
                <a:highlight>
                  <a:schemeClr val="dk1"/>
                </a:highlight>
                <a:latin typeface="Arial"/>
                <a:ea typeface="Arial"/>
                <a:cs typeface="Arial"/>
                <a:sym typeface="Arial"/>
              </a:rPr>
              <a:t>Website link:  https://columbiettes9847.com/scrip/</a:t>
            </a:r>
            <a:endParaRPr sz="2600">
              <a:solidFill>
                <a:srgbClr val="FF0000"/>
              </a:solidFill>
              <a:highlight>
                <a:schemeClr val="dk1"/>
              </a:highlight>
              <a:latin typeface="Arial"/>
              <a:ea typeface="Arial"/>
              <a:cs typeface="Arial"/>
              <a:sym typeface="Arial"/>
            </a:endParaRPr>
          </a:p>
          <a:p>
            <a:pPr indent="0" lvl="0" marL="0" rtl="0" algn="l">
              <a:spcBef>
                <a:spcPts val="800"/>
              </a:spcBef>
              <a:spcAft>
                <a:spcPts val="1200"/>
              </a:spcAft>
              <a:buNone/>
            </a:pPr>
            <a:r>
              <a:t/>
            </a:r>
            <a:endParaRPr sz="30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25" title="Screenshot_20251017_104205_Drive.jpg"/>
          <p:cNvPicPr preferRelativeResize="0"/>
          <p:nvPr/>
        </p:nvPicPr>
        <p:blipFill>
          <a:blip r:embed="rId3">
            <a:alphaModFix/>
          </a:blip>
          <a:stretch>
            <a:fillRect/>
          </a:stretch>
        </p:blipFill>
        <p:spPr>
          <a:xfrm>
            <a:off x="2203350" y="0"/>
            <a:ext cx="4587049" cy="51435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pic>
        <p:nvPicPr>
          <p:cNvPr id="204" name="Google Shape;204;p26" title="Screenshot_20251017_104436_Photos.jpg"/>
          <p:cNvPicPr preferRelativeResize="0"/>
          <p:nvPr/>
        </p:nvPicPr>
        <p:blipFill>
          <a:blip r:embed="rId3">
            <a:alphaModFix/>
          </a:blip>
          <a:stretch>
            <a:fillRect/>
          </a:stretch>
        </p:blipFill>
        <p:spPr>
          <a:xfrm>
            <a:off x="2353750" y="0"/>
            <a:ext cx="4461700" cy="514349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3400"/>
              <a:t>Social Media Links</a:t>
            </a:r>
            <a:endParaRPr b="1" sz="3400"/>
          </a:p>
        </p:txBody>
      </p:sp>
      <p:sp>
        <p:nvSpPr>
          <p:cNvPr id="210" name="Google Shape;210;p27"/>
          <p:cNvSpPr txBox="1"/>
          <p:nvPr>
            <p:ph idx="1" type="body"/>
          </p:nvPr>
        </p:nvSpPr>
        <p:spPr>
          <a:xfrm>
            <a:off x="819150" y="1648700"/>
            <a:ext cx="7505700" cy="27900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sz="2400">
                <a:solidFill>
                  <a:srgbClr val="0B5394"/>
                </a:solidFill>
              </a:rPr>
              <a:t>Facebook link:  </a:t>
            </a:r>
            <a:r>
              <a:rPr b="1" lang="en" sz="2400" u="sng">
                <a:solidFill>
                  <a:schemeClr val="hlink"/>
                </a:solidFill>
                <a:hlinkClick r:id="rId3"/>
              </a:rPr>
              <a:t>https://www.facebook.com/Columbiettes9847/</a:t>
            </a:r>
            <a:endParaRPr b="1" sz="2400">
              <a:solidFill>
                <a:srgbClr val="0B5394"/>
              </a:solidFill>
            </a:endParaRPr>
          </a:p>
          <a:p>
            <a:pPr indent="0" lvl="0" marL="0" rtl="0" algn="l">
              <a:spcBef>
                <a:spcPts val="1200"/>
              </a:spcBef>
              <a:spcAft>
                <a:spcPts val="0"/>
              </a:spcAft>
              <a:buNone/>
            </a:pPr>
            <a:r>
              <a:t/>
            </a:r>
            <a:endParaRPr b="1" sz="2400">
              <a:solidFill>
                <a:srgbClr val="0B5394"/>
              </a:solidFill>
            </a:endParaRPr>
          </a:p>
          <a:p>
            <a:pPr indent="0" lvl="0" marL="0" rtl="0" algn="l">
              <a:spcBef>
                <a:spcPts val="1200"/>
              </a:spcBef>
              <a:spcAft>
                <a:spcPts val="0"/>
              </a:spcAft>
              <a:buNone/>
            </a:pPr>
            <a:r>
              <a:rPr b="1" lang="en" sz="2400">
                <a:solidFill>
                  <a:srgbClr val="0B5394"/>
                </a:solidFill>
              </a:rPr>
              <a:t>Church website: </a:t>
            </a:r>
            <a:br>
              <a:rPr b="1" lang="en" sz="2400">
                <a:solidFill>
                  <a:srgbClr val="0B5394"/>
                </a:solidFill>
              </a:rPr>
            </a:br>
            <a:r>
              <a:rPr b="1" lang="en" sz="2400" u="sng">
                <a:solidFill>
                  <a:schemeClr val="hlink"/>
                </a:solidFill>
                <a:hlinkClick r:id="rId4"/>
              </a:rPr>
              <a:t>https://columbiettes9847.com/purpose/</a:t>
            </a:r>
            <a:endParaRPr b="1" sz="2400">
              <a:solidFill>
                <a:srgbClr val="0B5394"/>
              </a:solidFill>
            </a:endParaRPr>
          </a:p>
          <a:p>
            <a:pPr indent="0" lvl="0" marL="0" rtl="0" algn="l">
              <a:spcBef>
                <a:spcPts val="1200"/>
              </a:spcBef>
              <a:spcAft>
                <a:spcPts val="1200"/>
              </a:spcAft>
              <a:buNone/>
            </a:pPr>
            <a:r>
              <a:t/>
            </a:r>
            <a:endParaRPr b="1" sz="2400">
              <a:solidFill>
                <a:srgbClr val="0B5394"/>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id="215" name="Google Shape;215;p28" title="holiday bake sale flyer.pdf.png"/>
          <p:cNvPicPr preferRelativeResize="0"/>
          <p:nvPr/>
        </p:nvPicPr>
        <p:blipFill>
          <a:blip r:embed="rId3">
            <a:alphaModFix/>
          </a:blip>
          <a:stretch>
            <a:fillRect/>
          </a:stretch>
        </p:blipFill>
        <p:spPr>
          <a:xfrm>
            <a:off x="2585323" y="0"/>
            <a:ext cx="3973354" cy="5143500"/>
          </a:xfrm>
          <a:prstGeom prst="rect">
            <a:avLst/>
          </a:prstGeom>
          <a:noFill/>
          <a:ln>
            <a:noFill/>
          </a:ln>
        </p:spPr>
      </p:pic>
      <p:pic>
        <p:nvPicPr>
          <p:cNvPr id="216" name="Google Shape;216;p28" title="holiday bake sale flyer.pdf.png"/>
          <p:cNvPicPr preferRelativeResize="0"/>
          <p:nvPr/>
        </p:nvPicPr>
        <p:blipFill>
          <a:blip r:embed="rId4">
            <a:alphaModFix/>
          </a:blip>
          <a:stretch>
            <a:fillRect/>
          </a:stretch>
        </p:blipFill>
        <p:spPr>
          <a:xfrm>
            <a:off x="2228425" y="25"/>
            <a:ext cx="4536900" cy="5143500"/>
          </a:xfrm>
          <a:prstGeom prst="rect">
            <a:avLst/>
          </a:prstGeom>
          <a:noFill/>
          <a:ln>
            <a:noFill/>
          </a:ln>
        </p:spPr>
      </p:pic>
    </p:spTree>
  </p:cSld>
  <p:clrMapOvr>
    <a:masterClrMapping/>
  </p:clrMapOvr>
  <mc:AlternateContent>
    <mc:Choice Requires="p14">
      <p:transition p14:dur="200">
        <p14:prism dir="l"/>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9"/>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sz="4150" u="sng">
                <a:solidFill>
                  <a:srgbClr val="525252"/>
                </a:solidFill>
                <a:highlight>
                  <a:srgbClr val="FFFFFF"/>
                </a:highlight>
                <a:hlinkClick r:id="rId3">
                  <a:extLst>
                    <a:ext uri="{A12FA001-AC4F-418D-AE19-62706E023703}">
                      <ahyp:hlinkClr val="tx"/>
                    </a:ext>
                  </a:extLst>
                </a:hlinkClick>
              </a:rPr>
              <a:t>Visit Our New Store</a:t>
            </a:r>
            <a:endParaRPr/>
          </a:p>
        </p:txBody>
      </p:sp>
      <p:sp>
        <p:nvSpPr>
          <p:cNvPr id="222" name="Google Shape;222;p29"/>
          <p:cNvSpPr txBox="1"/>
          <p:nvPr>
            <p:ph idx="1" type="body"/>
          </p:nvPr>
        </p:nvSpPr>
        <p:spPr>
          <a:xfrm>
            <a:off x="819150" y="1990725"/>
            <a:ext cx="7505700" cy="2448000"/>
          </a:xfrm>
          <a:prstGeom prst="rect">
            <a:avLst/>
          </a:prstGeom>
        </p:spPr>
        <p:txBody>
          <a:bodyPr anchorCtr="0" anchor="t" bIns="91425" lIns="91425" spcFirstLastPara="1" rIns="91425" wrap="square" tIns="91425">
            <a:normAutofit fontScale="92500" lnSpcReduction="20000"/>
          </a:bodyPr>
          <a:lstStyle/>
          <a:p>
            <a:pPr indent="0" lvl="0" marL="0" rtl="0" algn="ctr">
              <a:spcBef>
                <a:spcPts val="0"/>
              </a:spcBef>
              <a:spcAft>
                <a:spcPts val="0"/>
              </a:spcAft>
              <a:buClr>
                <a:schemeClr val="dk1"/>
              </a:buClr>
              <a:buSzPct val="26506"/>
              <a:buFont typeface="Arial"/>
              <a:buNone/>
            </a:pPr>
            <a:r>
              <a:t/>
            </a:r>
            <a:endParaRPr sz="4150" u="sng">
              <a:solidFill>
                <a:srgbClr val="525252"/>
              </a:solidFill>
              <a:highlight>
                <a:srgbClr val="FFFFFF"/>
              </a:highlight>
            </a:endParaRPr>
          </a:p>
          <a:p>
            <a:pPr indent="0" lvl="0" marL="0" rtl="0" algn="ctr">
              <a:spcBef>
                <a:spcPts val="0"/>
              </a:spcBef>
              <a:spcAft>
                <a:spcPts val="0"/>
              </a:spcAft>
              <a:buNone/>
            </a:pPr>
            <a:r>
              <a:rPr lang="en" sz="4150" u="sng">
                <a:solidFill>
                  <a:schemeClr val="hlink"/>
                </a:solidFill>
                <a:highlight>
                  <a:srgbClr val="FFFFFF"/>
                </a:highlight>
                <a:hlinkClick r:id="rId4"/>
              </a:rPr>
              <a:t>https://shop.columbiettes.com</a:t>
            </a:r>
            <a:endParaRPr sz="4150">
              <a:solidFill>
                <a:srgbClr val="525252"/>
              </a:solidFill>
              <a:highlight>
                <a:srgbClr val="FFFFFF"/>
              </a:highlight>
            </a:endParaRPr>
          </a:p>
          <a:p>
            <a:pPr indent="0" lvl="0" marL="0" rtl="0" algn="ctr">
              <a:spcBef>
                <a:spcPts val="0"/>
              </a:spcBef>
              <a:spcAft>
                <a:spcPts val="0"/>
              </a:spcAft>
              <a:buClr>
                <a:schemeClr val="dk1"/>
              </a:buClr>
              <a:buSzPct val="26506"/>
              <a:buFont typeface="Arial"/>
              <a:buNone/>
            </a:pPr>
            <a:r>
              <a:t/>
            </a:r>
            <a:endParaRPr sz="4150">
              <a:solidFill>
                <a:srgbClr val="525252"/>
              </a:solidFill>
              <a:highlight>
                <a:srgbClr val="FFFFFF"/>
              </a:highlight>
            </a:endParaRPr>
          </a:p>
          <a:p>
            <a:pPr indent="0" lvl="0" marL="0" rtl="0" algn="l">
              <a:spcBef>
                <a:spcPts val="0"/>
              </a:spcBef>
              <a:spcAft>
                <a:spcPts val="1200"/>
              </a:spcAft>
              <a:buNone/>
            </a:pPr>
            <a:r>
              <a:t/>
            </a:r>
            <a:endParaRPr sz="40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0"/>
          <p:cNvSpPr txBox="1"/>
          <p:nvPr>
            <p:ph type="title"/>
          </p:nvPr>
        </p:nvSpPr>
        <p:spPr>
          <a:xfrm>
            <a:off x="691475" y="875300"/>
            <a:ext cx="6663300" cy="857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4000"/>
              <a:t>CATHOLIC TRIVIA	</a:t>
            </a:r>
            <a:endParaRPr sz="4000"/>
          </a:p>
        </p:txBody>
      </p:sp>
      <p:sp>
        <p:nvSpPr>
          <p:cNvPr id="228" name="Google Shape;228;p30"/>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3000"/>
              <a:t>Take a look at the next two slides to see what you know - or think you know - </a:t>
            </a:r>
            <a:br>
              <a:rPr lang="en" sz="3000"/>
            </a:br>
            <a:r>
              <a:rPr lang="en" sz="3000"/>
              <a:t>about all things Catholic!  </a:t>
            </a:r>
            <a:endParaRPr sz="30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1"/>
          <p:cNvSpPr txBox="1"/>
          <p:nvPr>
            <p:ph type="title"/>
          </p:nvPr>
        </p:nvSpPr>
        <p:spPr>
          <a:xfrm>
            <a:off x="348425" y="277475"/>
            <a:ext cx="8414400" cy="4613400"/>
          </a:xfrm>
          <a:prstGeom prst="rect">
            <a:avLst/>
          </a:prstGeom>
        </p:spPr>
        <p:txBody>
          <a:bodyPr anchorCtr="0" anchor="t" bIns="91425" lIns="91425" spcFirstLastPara="1" rIns="91425" wrap="square" tIns="91425">
            <a:noAutofit/>
          </a:bodyPr>
          <a:lstStyle/>
          <a:p>
            <a:pPr indent="-368300" lvl="0" marL="457200" rtl="0" algn="l">
              <a:lnSpc>
                <a:spcPct val="115833"/>
              </a:lnSpc>
              <a:spcBef>
                <a:spcPts val="0"/>
              </a:spcBef>
              <a:spcAft>
                <a:spcPts val="0"/>
              </a:spcAft>
              <a:buClr>
                <a:srgbClr val="000000"/>
              </a:buClr>
              <a:buSzPts val="2200"/>
              <a:buFont typeface="Calibri"/>
              <a:buAutoNum type="arabicPeriod"/>
            </a:pPr>
            <a:r>
              <a:rPr lang="en" sz="2200">
                <a:solidFill>
                  <a:srgbClr val="000000"/>
                </a:solidFill>
                <a:latin typeface="Calibri"/>
                <a:ea typeface="Calibri"/>
                <a:cs typeface="Calibri"/>
                <a:sym typeface="Calibri"/>
              </a:rPr>
              <a:t>Who is called the patron saint of missions even though she never left the convent?   </a:t>
            </a:r>
            <a:r>
              <a:rPr lang="en" sz="2200">
                <a:solidFill>
                  <a:srgbClr val="000000"/>
                </a:solidFill>
                <a:highlight>
                  <a:srgbClr val="EFEFEF"/>
                </a:highlight>
                <a:latin typeface="Calibri"/>
                <a:ea typeface="Calibri"/>
                <a:cs typeface="Calibri"/>
                <a:sym typeface="Calibri"/>
              </a:rPr>
              <a:t>Saint Therese</a:t>
            </a:r>
            <a:endParaRPr sz="2200">
              <a:solidFill>
                <a:srgbClr val="000000"/>
              </a:solidFill>
              <a:highlight>
                <a:srgbClr val="EFEFEF"/>
              </a:highlight>
              <a:latin typeface="Calibri"/>
              <a:ea typeface="Calibri"/>
              <a:cs typeface="Calibri"/>
              <a:sym typeface="Calibri"/>
            </a:endParaRPr>
          </a:p>
          <a:p>
            <a:pPr indent="-368300" lvl="0" marL="457200" rtl="0" algn="l">
              <a:lnSpc>
                <a:spcPct val="115833"/>
              </a:lnSpc>
              <a:spcBef>
                <a:spcPts val="0"/>
              </a:spcBef>
              <a:spcAft>
                <a:spcPts val="0"/>
              </a:spcAft>
              <a:buClr>
                <a:srgbClr val="000000"/>
              </a:buClr>
              <a:buSzPts val="2200"/>
              <a:buFont typeface="Calibri"/>
              <a:buAutoNum type="arabicPeriod"/>
            </a:pPr>
            <a:r>
              <a:rPr lang="en" sz="2200">
                <a:solidFill>
                  <a:srgbClr val="000000"/>
                </a:solidFill>
                <a:latin typeface="Calibri"/>
                <a:ea typeface="Calibri"/>
                <a:cs typeface="Calibri"/>
                <a:sym typeface="Calibri"/>
              </a:rPr>
              <a:t>What Future apostle stood by watching the stoning of the church’s first martyr, Stephen?  </a:t>
            </a:r>
            <a:r>
              <a:rPr lang="en" sz="2200">
                <a:solidFill>
                  <a:srgbClr val="000000"/>
                </a:solidFill>
                <a:highlight>
                  <a:srgbClr val="EFEFEF"/>
                </a:highlight>
                <a:latin typeface="Calibri"/>
                <a:ea typeface="Calibri"/>
                <a:cs typeface="Calibri"/>
                <a:sym typeface="Calibri"/>
              </a:rPr>
              <a:t> St. Paul</a:t>
            </a:r>
            <a:endParaRPr sz="2200">
              <a:solidFill>
                <a:srgbClr val="000000"/>
              </a:solidFill>
              <a:highlight>
                <a:srgbClr val="EFEFEF"/>
              </a:highlight>
              <a:latin typeface="Calibri"/>
              <a:ea typeface="Calibri"/>
              <a:cs typeface="Calibri"/>
              <a:sym typeface="Calibri"/>
            </a:endParaRPr>
          </a:p>
          <a:p>
            <a:pPr indent="-368300" lvl="0" marL="457200" rtl="0" algn="l">
              <a:lnSpc>
                <a:spcPct val="115833"/>
              </a:lnSpc>
              <a:spcBef>
                <a:spcPts val="0"/>
              </a:spcBef>
              <a:spcAft>
                <a:spcPts val="0"/>
              </a:spcAft>
              <a:buClr>
                <a:srgbClr val="000000"/>
              </a:buClr>
              <a:buSzPts val="2200"/>
              <a:buFont typeface="Calibri"/>
              <a:buAutoNum type="arabicPeriod"/>
            </a:pPr>
            <a:r>
              <a:rPr lang="en" sz="2200">
                <a:solidFill>
                  <a:srgbClr val="000000"/>
                </a:solidFill>
                <a:latin typeface="Calibri"/>
                <a:ea typeface="Calibri"/>
                <a:cs typeface="Calibri"/>
                <a:sym typeface="Calibri"/>
              </a:rPr>
              <a:t>What colors are the papal flag?  </a:t>
            </a:r>
            <a:r>
              <a:rPr lang="en" sz="2200">
                <a:solidFill>
                  <a:srgbClr val="000000"/>
                </a:solidFill>
                <a:highlight>
                  <a:srgbClr val="EFEFEF"/>
                </a:highlight>
                <a:latin typeface="Calibri"/>
                <a:ea typeface="Calibri"/>
                <a:cs typeface="Calibri"/>
                <a:sym typeface="Calibri"/>
              </a:rPr>
              <a:t>White and yellow</a:t>
            </a:r>
            <a:endParaRPr sz="2200">
              <a:solidFill>
                <a:srgbClr val="000000"/>
              </a:solidFill>
              <a:highlight>
                <a:srgbClr val="EFEFEF"/>
              </a:highlight>
              <a:latin typeface="Calibri"/>
              <a:ea typeface="Calibri"/>
              <a:cs typeface="Calibri"/>
              <a:sym typeface="Calibri"/>
            </a:endParaRPr>
          </a:p>
          <a:p>
            <a:pPr indent="-368300" lvl="0" marL="457200" rtl="0" algn="l">
              <a:lnSpc>
                <a:spcPct val="115833"/>
              </a:lnSpc>
              <a:spcBef>
                <a:spcPts val="0"/>
              </a:spcBef>
              <a:spcAft>
                <a:spcPts val="0"/>
              </a:spcAft>
              <a:buClr>
                <a:srgbClr val="000000"/>
              </a:buClr>
              <a:buSzPts val="2200"/>
              <a:buFont typeface="Calibri"/>
              <a:buAutoNum type="arabicPeriod"/>
            </a:pPr>
            <a:r>
              <a:rPr lang="en" sz="2200">
                <a:solidFill>
                  <a:srgbClr val="000000"/>
                </a:solidFill>
                <a:latin typeface="Calibri"/>
                <a:ea typeface="Calibri"/>
                <a:cs typeface="Calibri"/>
                <a:sym typeface="Calibri"/>
              </a:rPr>
              <a:t>Who is the inspiring sister who won the Nobel Peace prize for her work with the poor of India? </a:t>
            </a:r>
            <a:r>
              <a:rPr lang="en" sz="2200">
                <a:solidFill>
                  <a:srgbClr val="000000"/>
                </a:solidFill>
                <a:highlight>
                  <a:srgbClr val="EFEFEF"/>
                </a:highlight>
                <a:latin typeface="Calibri"/>
                <a:ea typeface="Calibri"/>
                <a:cs typeface="Calibri"/>
                <a:sym typeface="Calibri"/>
              </a:rPr>
              <a:t> Mother Teresa</a:t>
            </a:r>
            <a:endParaRPr sz="2200">
              <a:solidFill>
                <a:srgbClr val="000000"/>
              </a:solidFill>
              <a:highlight>
                <a:srgbClr val="EFEFEF"/>
              </a:highlight>
              <a:latin typeface="Calibri"/>
              <a:ea typeface="Calibri"/>
              <a:cs typeface="Calibri"/>
              <a:sym typeface="Calibri"/>
            </a:endParaRPr>
          </a:p>
          <a:p>
            <a:pPr indent="-368300" lvl="0" marL="457200" rtl="0" algn="l">
              <a:lnSpc>
                <a:spcPct val="115833"/>
              </a:lnSpc>
              <a:spcBef>
                <a:spcPts val="0"/>
              </a:spcBef>
              <a:spcAft>
                <a:spcPts val="0"/>
              </a:spcAft>
              <a:buClr>
                <a:srgbClr val="000000"/>
              </a:buClr>
              <a:buSzPts val="2200"/>
              <a:buFont typeface="Calibri"/>
              <a:buAutoNum type="arabicPeriod"/>
            </a:pPr>
            <a:r>
              <a:rPr lang="en" sz="2200">
                <a:solidFill>
                  <a:srgbClr val="000000"/>
                </a:solidFill>
                <a:latin typeface="Calibri"/>
                <a:ea typeface="Calibri"/>
                <a:cs typeface="Calibri"/>
                <a:sym typeface="Calibri"/>
              </a:rPr>
              <a:t>What does “Easter Duty” mean?  </a:t>
            </a:r>
            <a:r>
              <a:rPr lang="en" sz="2200">
                <a:solidFill>
                  <a:srgbClr val="000000"/>
                </a:solidFill>
                <a:highlight>
                  <a:srgbClr val="EFEFEF"/>
                </a:highlight>
                <a:latin typeface="Calibri"/>
                <a:ea typeface="Calibri"/>
                <a:cs typeface="Calibri"/>
                <a:sym typeface="Calibri"/>
              </a:rPr>
              <a:t>Confession at least once a year</a:t>
            </a:r>
            <a:endParaRPr sz="2200">
              <a:solidFill>
                <a:srgbClr val="000000"/>
              </a:solidFill>
              <a:highlight>
                <a:srgbClr val="EFEFEF"/>
              </a:highlight>
              <a:latin typeface="Calibri"/>
              <a:ea typeface="Calibri"/>
              <a:cs typeface="Calibri"/>
              <a:sym typeface="Calibri"/>
            </a:endParaRPr>
          </a:p>
          <a:p>
            <a:pPr indent="-368300" lvl="0" marL="457200" rtl="0" algn="l">
              <a:lnSpc>
                <a:spcPct val="115833"/>
              </a:lnSpc>
              <a:spcBef>
                <a:spcPts val="0"/>
              </a:spcBef>
              <a:spcAft>
                <a:spcPts val="0"/>
              </a:spcAft>
              <a:buClr>
                <a:srgbClr val="000000"/>
              </a:buClr>
              <a:buSzPts val="2200"/>
              <a:buFont typeface="Calibri"/>
              <a:buAutoNum type="arabicPeriod"/>
            </a:pPr>
            <a:r>
              <a:rPr lang="en" sz="2200">
                <a:solidFill>
                  <a:srgbClr val="000000"/>
                </a:solidFill>
                <a:latin typeface="Calibri"/>
                <a:ea typeface="Calibri"/>
                <a:cs typeface="Calibri"/>
                <a:sym typeface="Calibri"/>
              </a:rPr>
              <a:t>Who are the men in colorful costumes who have been responsible for the personal safety of the Pope since 1506?   </a:t>
            </a:r>
            <a:r>
              <a:rPr lang="en" sz="2200">
                <a:solidFill>
                  <a:srgbClr val="000000"/>
                </a:solidFill>
                <a:highlight>
                  <a:srgbClr val="EFEFEF"/>
                </a:highlight>
                <a:latin typeface="Calibri"/>
                <a:ea typeface="Calibri"/>
                <a:cs typeface="Calibri"/>
                <a:sym typeface="Calibri"/>
              </a:rPr>
              <a:t>The Swiss Guards</a:t>
            </a:r>
            <a:endParaRPr sz="2200">
              <a:solidFill>
                <a:srgbClr val="000000"/>
              </a:solidFill>
              <a:highlight>
                <a:srgbClr val="EFEFEF"/>
              </a:highlight>
              <a:latin typeface="Calibri"/>
              <a:ea typeface="Calibri"/>
              <a:cs typeface="Calibri"/>
              <a:sym typeface="Calibri"/>
            </a:endParaRPr>
          </a:p>
          <a:p>
            <a:pPr indent="-368300" lvl="0" marL="457200" rtl="0" algn="l">
              <a:lnSpc>
                <a:spcPct val="115833"/>
              </a:lnSpc>
              <a:spcBef>
                <a:spcPts val="0"/>
              </a:spcBef>
              <a:spcAft>
                <a:spcPts val="0"/>
              </a:spcAft>
              <a:buClr>
                <a:srgbClr val="000000"/>
              </a:buClr>
              <a:buSzPts val="2200"/>
              <a:buFont typeface="Calibri"/>
              <a:buAutoNum type="arabicPeriod"/>
            </a:pPr>
            <a:r>
              <a:rPr lang="en" sz="2200">
                <a:solidFill>
                  <a:srgbClr val="000000"/>
                </a:solidFill>
                <a:latin typeface="Calibri"/>
                <a:ea typeface="Calibri"/>
                <a:cs typeface="Calibri"/>
                <a:sym typeface="Calibri"/>
              </a:rPr>
              <a:t>In St John’s Gospel, who is called the “Word of God”?   </a:t>
            </a:r>
            <a:r>
              <a:rPr lang="en" sz="2200">
                <a:solidFill>
                  <a:srgbClr val="000000"/>
                </a:solidFill>
                <a:highlight>
                  <a:srgbClr val="EFEFEF"/>
                </a:highlight>
                <a:latin typeface="Calibri"/>
                <a:ea typeface="Calibri"/>
                <a:cs typeface="Calibri"/>
                <a:sym typeface="Calibri"/>
              </a:rPr>
              <a:t>Jesus</a:t>
            </a:r>
            <a:endParaRPr sz="2200">
              <a:solidFill>
                <a:srgbClr val="000000"/>
              </a:solidFill>
              <a:highlight>
                <a:srgbClr val="EFEFEF"/>
              </a:highlight>
              <a:latin typeface="Calibri"/>
              <a:ea typeface="Calibri"/>
              <a:cs typeface="Calibri"/>
              <a:sym typeface="Calibri"/>
            </a:endParaRPr>
          </a:p>
          <a:p>
            <a:pPr indent="0" lvl="0" marL="0" rtl="0" algn="l">
              <a:lnSpc>
                <a:spcPct val="115833"/>
              </a:lnSpc>
              <a:spcBef>
                <a:spcPts val="0"/>
              </a:spcBef>
              <a:spcAft>
                <a:spcPts val="0"/>
              </a:spcAft>
              <a:buSzPts val="990"/>
              <a:buNone/>
            </a:pPr>
            <a:r>
              <a:t/>
            </a:r>
            <a:endParaRPr sz="2200">
              <a:solidFill>
                <a:srgbClr val="000000"/>
              </a:solidFill>
              <a:latin typeface="Calibri"/>
              <a:ea typeface="Calibri"/>
              <a:cs typeface="Calibri"/>
              <a:sym typeface="Calibri"/>
            </a:endParaRPr>
          </a:p>
          <a:p>
            <a:pPr indent="0" lvl="0" marL="0" rtl="0" algn="l">
              <a:spcBef>
                <a:spcPts val="800"/>
              </a:spcBef>
              <a:spcAft>
                <a:spcPts val="0"/>
              </a:spcAft>
              <a:buSzPts val="990"/>
              <a:buNone/>
            </a:pPr>
            <a:r>
              <a:t/>
            </a:r>
            <a:endParaRPr sz="27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2"/>
          <p:cNvSpPr txBox="1"/>
          <p:nvPr>
            <p:ph type="title"/>
          </p:nvPr>
        </p:nvSpPr>
        <p:spPr>
          <a:xfrm>
            <a:off x="438650" y="300050"/>
            <a:ext cx="8256600" cy="4557000"/>
          </a:xfrm>
          <a:prstGeom prst="rect">
            <a:avLst/>
          </a:prstGeom>
        </p:spPr>
        <p:txBody>
          <a:bodyPr anchorCtr="0" anchor="t" bIns="91425" lIns="91425" spcFirstLastPara="1" rIns="91425" wrap="square" tIns="91425">
            <a:noAutofit/>
          </a:bodyPr>
          <a:lstStyle/>
          <a:p>
            <a:pPr indent="0" lvl="0" marL="0" rtl="0" algn="l">
              <a:lnSpc>
                <a:spcPct val="115833"/>
              </a:lnSpc>
              <a:spcBef>
                <a:spcPts val="0"/>
              </a:spcBef>
              <a:spcAft>
                <a:spcPts val="0"/>
              </a:spcAft>
              <a:buNone/>
            </a:pPr>
            <a:r>
              <a:rPr lang="en" sz="1800">
                <a:solidFill>
                  <a:srgbClr val="000000"/>
                </a:solidFill>
                <a:latin typeface="Calibri"/>
                <a:ea typeface="Calibri"/>
                <a:cs typeface="Calibri"/>
                <a:sym typeface="Calibri"/>
              </a:rPr>
              <a:t>8 -   </a:t>
            </a:r>
            <a:r>
              <a:rPr lang="en" sz="1800">
                <a:solidFill>
                  <a:srgbClr val="000000"/>
                </a:solidFill>
                <a:latin typeface="Calibri"/>
                <a:ea typeface="Calibri"/>
                <a:cs typeface="Calibri"/>
                <a:sym typeface="Calibri"/>
              </a:rPr>
              <a:t>What is the shortest book in the New Testament?  </a:t>
            </a:r>
            <a:r>
              <a:rPr lang="en" sz="1800">
                <a:solidFill>
                  <a:srgbClr val="000000"/>
                </a:solidFill>
                <a:highlight>
                  <a:srgbClr val="EFEFEF"/>
                </a:highlight>
                <a:latin typeface="Calibri"/>
                <a:ea typeface="Calibri"/>
                <a:cs typeface="Calibri"/>
                <a:sym typeface="Calibri"/>
              </a:rPr>
              <a:t>The Epistle of St. Jude</a:t>
            </a:r>
            <a:endParaRPr sz="1800">
              <a:solidFill>
                <a:srgbClr val="000000"/>
              </a:solidFill>
              <a:highlight>
                <a:srgbClr val="EFEFEF"/>
              </a:highlight>
              <a:latin typeface="Calibri"/>
              <a:ea typeface="Calibri"/>
              <a:cs typeface="Calibri"/>
              <a:sym typeface="Calibri"/>
            </a:endParaRPr>
          </a:p>
          <a:p>
            <a:pPr indent="0" lvl="0" marL="0" rtl="0" algn="l">
              <a:lnSpc>
                <a:spcPct val="115833"/>
              </a:lnSpc>
              <a:spcBef>
                <a:spcPts val="0"/>
              </a:spcBef>
              <a:spcAft>
                <a:spcPts val="0"/>
              </a:spcAft>
              <a:buNone/>
            </a:pPr>
            <a:r>
              <a:rPr lang="en" sz="1800">
                <a:solidFill>
                  <a:srgbClr val="000000"/>
                </a:solidFill>
                <a:latin typeface="Calibri"/>
                <a:ea typeface="Calibri"/>
                <a:cs typeface="Calibri"/>
                <a:sym typeface="Calibri"/>
              </a:rPr>
              <a:t>9 -   Who was the first American citizen to be canonized a saint?  </a:t>
            </a:r>
            <a:br>
              <a:rPr lang="en" sz="1800">
                <a:solidFill>
                  <a:srgbClr val="000000"/>
                </a:solidFill>
                <a:latin typeface="Calibri"/>
                <a:ea typeface="Calibri"/>
                <a:cs typeface="Calibri"/>
                <a:sym typeface="Calibri"/>
              </a:rPr>
            </a:br>
            <a:r>
              <a:rPr lang="en" sz="1800">
                <a:solidFill>
                  <a:srgbClr val="000000"/>
                </a:solidFill>
                <a:latin typeface="Calibri"/>
                <a:ea typeface="Calibri"/>
                <a:cs typeface="Calibri"/>
                <a:sym typeface="Calibri"/>
              </a:rPr>
              <a:t>        </a:t>
            </a:r>
            <a:r>
              <a:rPr lang="en" sz="1800">
                <a:solidFill>
                  <a:srgbClr val="000000"/>
                </a:solidFill>
                <a:highlight>
                  <a:srgbClr val="EFEFEF"/>
                </a:highlight>
                <a:latin typeface="Calibri"/>
                <a:ea typeface="Calibri"/>
                <a:cs typeface="Calibri"/>
                <a:sym typeface="Calibri"/>
              </a:rPr>
              <a:t>Frances Xavier Cabrini</a:t>
            </a:r>
            <a:endParaRPr sz="1800">
              <a:solidFill>
                <a:srgbClr val="000000"/>
              </a:solidFill>
              <a:highlight>
                <a:srgbClr val="EFEFEF"/>
              </a:highlight>
              <a:latin typeface="Calibri"/>
              <a:ea typeface="Calibri"/>
              <a:cs typeface="Calibri"/>
              <a:sym typeface="Calibri"/>
            </a:endParaRPr>
          </a:p>
          <a:p>
            <a:pPr indent="0" lvl="0" marL="0" rtl="0" algn="l">
              <a:lnSpc>
                <a:spcPct val="115833"/>
              </a:lnSpc>
              <a:spcBef>
                <a:spcPts val="0"/>
              </a:spcBef>
              <a:spcAft>
                <a:spcPts val="0"/>
              </a:spcAft>
              <a:buNone/>
            </a:pPr>
            <a:r>
              <a:rPr lang="en" sz="1800">
                <a:solidFill>
                  <a:srgbClr val="000000"/>
                </a:solidFill>
                <a:latin typeface="Calibri"/>
                <a:ea typeface="Calibri"/>
                <a:cs typeface="Calibri"/>
                <a:sym typeface="Calibri"/>
              </a:rPr>
              <a:t>10 -  Which Old Testament prophet was taken up to heaven in a chariot of fire?</a:t>
            </a:r>
            <a:endParaRPr sz="1800">
              <a:solidFill>
                <a:srgbClr val="000000"/>
              </a:solidFill>
              <a:latin typeface="Calibri"/>
              <a:ea typeface="Calibri"/>
              <a:cs typeface="Calibri"/>
              <a:sym typeface="Calibri"/>
            </a:endParaRPr>
          </a:p>
          <a:p>
            <a:pPr indent="0" lvl="0" marL="457200" rtl="0" algn="l">
              <a:lnSpc>
                <a:spcPct val="115833"/>
              </a:lnSpc>
              <a:spcBef>
                <a:spcPts val="0"/>
              </a:spcBef>
              <a:spcAft>
                <a:spcPts val="0"/>
              </a:spcAft>
              <a:buNone/>
            </a:pPr>
            <a:r>
              <a:rPr lang="en" sz="1800">
                <a:solidFill>
                  <a:srgbClr val="000000"/>
                </a:solidFill>
                <a:highlight>
                  <a:srgbClr val="EFEFEF"/>
                </a:highlight>
                <a:latin typeface="Calibri"/>
                <a:ea typeface="Calibri"/>
                <a:cs typeface="Calibri"/>
                <a:sym typeface="Calibri"/>
              </a:rPr>
              <a:t>Elijah</a:t>
            </a:r>
            <a:endParaRPr sz="1800">
              <a:solidFill>
                <a:srgbClr val="000000"/>
              </a:solidFill>
              <a:highlight>
                <a:srgbClr val="EFEFEF"/>
              </a:highlight>
              <a:latin typeface="Calibri"/>
              <a:ea typeface="Calibri"/>
              <a:cs typeface="Calibri"/>
              <a:sym typeface="Calibri"/>
            </a:endParaRPr>
          </a:p>
          <a:p>
            <a:pPr indent="0" lvl="0" marL="0" rtl="0" algn="l">
              <a:lnSpc>
                <a:spcPct val="115833"/>
              </a:lnSpc>
              <a:spcBef>
                <a:spcPts val="0"/>
              </a:spcBef>
              <a:spcAft>
                <a:spcPts val="0"/>
              </a:spcAft>
              <a:buNone/>
            </a:pPr>
            <a:r>
              <a:rPr lang="en" sz="1800">
                <a:solidFill>
                  <a:srgbClr val="000000"/>
                </a:solidFill>
                <a:latin typeface="Calibri"/>
                <a:ea typeface="Calibri"/>
                <a:cs typeface="Calibri"/>
                <a:sym typeface="Calibri"/>
              </a:rPr>
              <a:t>11 -  What is the name of the cup form which the Precious Blood is served at mass?</a:t>
            </a:r>
            <a:endParaRPr sz="1800">
              <a:solidFill>
                <a:srgbClr val="000000"/>
              </a:solidFill>
              <a:latin typeface="Calibri"/>
              <a:ea typeface="Calibri"/>
              <a:cs typeface="Calibri"/>
              <a:sym typeface="Calibri"/>
            </a:endParaRPr>
          </a:p>
          <a:p>
            <a:pPr indent="0" lvl="0" marL="457200" rtl="0" algn="l">
              <a:lnSpc>
                <a:spcPct val="115833"/>
              </a:lnSpc>
              <a:spcBef>
                <a:spcPts val="0"/>
              </a:spcBef>
              <a:spcAft>
                <a:spcPts val="0"/>
              </a:spcAft>
              <a:buNone/>
            </a:pPr>
            <a:r>
              <a:rPr lang="en" sz="1800">
                <a:solidFill>
                  <a:srgbClr val="000000"/>
                </a:solidFill>
                <a:highlight>
                  <a:srgbClr val="EFEFEF"/>
                </a:highlight>
                <a:latin typeface="Calibri"/>
                <a:ea typeface="Calibri"/>
                <a:cs typeface="Calibri"/>
                <a:sym typeface="Calibri"/>
              </a:rPr>
              <a:t>Chalice</a:t>
            </a:r>
            <a:endParaRPr sz="1800">
              <a:solidFill>
                <a:srgbClr val="000000"/>
              </a:solidFill>
              <a:highlight>
                <a:srgbClr val="EFEFEF"/>
              </a:highlight>
              <a:latin typeface="Calibri"/>
              <a:ea typeface="Calibri"/>
              <a:cs typeface="Calibri"/>
              <a:sym typeface="Calibri"/>
            </a:endParaRPr>
          </a:p>
          <a:p>
            <a:pPr indent="0" lvl="0" marL="0" rtl="0" algn="l">
              <a:lnSpc>
                <a:spcPct val="115833"/>
              </a:lnSpc>
              <a:spcBef>
                <a:spcPts val="0"/>
              </a:spcBef>
              <a:spcAft>
                <a:spcPts val="0"/>
              </a:spcAft>
              <a:buNone/>
            </a:pPr>
            <a:r>
              <a:rPr lang="en" sz="1800">
                <a:solidFill>
                  <a:srgbClr val="000000"/>
                </a:solidFill>
                <a:latin typeface="Calibri"/>
                <a:ea typeface="Calibri"/>
                <a:cs typeface="Calibri"/>
                <a:sym typeface="Calibri"/>
              </a:rPr>
              <a:t>12 -  What does the word “amen” mean?   </a:t>
            </a:r>
            <a:r>
              <a:rPr lang="en" sz="1800">
                <a:solidFill>
                  <a:srgbClr val="000000"/>
                </a:solidFill>
                <a:highlight>
                  <a:srgbClr val="EFEFEF"/>
                </a:highlight>
                <a:latin typeface="Calibri"/>
                <a:ea typeface="Calibri"/>
                <a:cs typeface="Calibri"/>
                <a:sym typeface="Calibri"/>
              </a:rPr>
              <a:t>So be it</a:t>
            </a:r>
            <a:endParaRPr sz="1800">
              <a:solidFill>
                <a:srgbClr val="000000"/>
              </a:solidFill>
              <a:highlight>
                <a:srgbClr val="EFEFEF"/>
              </a:highlight>
              <a:latin typeface="Calibri"/>
              <a:ea typeface="Calibri"/>
              <a:cs typeface="Calibri"/>
              <a:sym typeface="Calibri"/>
            </a:endParaRPr>
          </a:p>
          <a:p>
            <a:pPr indent="0" lvl="0" marL="0" rtl="0" algn="l">
              <a:lnSpc>
                <a:spcPct val="115833"/>
              </a:lnSpc>
              <a:spcBef>
                <a:spcPts val="0"/>
              </a:spcBef>
              <a:spcAft>
                <a:spcPts val="0"/>
              </a:spcAft>
              <a:buNone/>
            </a:pPr>
            <a:r>
              <a:rPr lang="en" sz="1800">
                <a:solidFill>
                  <a:srgbClr val="000000"/>
                </a:solidFill>
                <a:latin typeface="Calibri"/>
                <a:ea typeface="Calibri"/>
                <a:cs typeface="Calibri"/>
                <a:sym typeface="Calibri"/>
              </a:rPr>
              <a:t>13 -  What is the name of the hat worn by Bishops?   </a:t>
            </a:r>
            <a:r>
              <a:rPr lang="en" sz="1800">
                <a:solidFill>
                  <a:srgbClr val="000000"/>
                </a:solidFill>
                <a:highlight>
                  <a:srgbClr val="EFEFEF"/>
                </a:highlight>
                <a:latin typeface="Calibri"/>
                <a:ea typeface="Calibri"/>
                <a:cs typeface="Calibri"/>
                <a:sym typeface="Calibri"/>
              </a:rPr>
              <a:t>Mitre</a:t>
            </a:r>
            <a:endParaRPr sz="1800">
              <a:solidFill>
                <a:srgbClr val="000000"/>
              </a:solidFill>
              <a:highlight>
                <a:srgbClr val="EFEFEF"/>
              </a:highlight>
              <a:latin typeface="Calibri"/>
              <a:ea typeface="Calibri"/>
              <a:cs typeface="Calibri"/>
              <a:sym typeface="Calibri"/>
            </a:endParaRPr>
          </a:p>
          <a:p>
            <a:pPr indent="0" lvl="0" marL="0" rtl="0" algn="l">
              <a:lnSpc>
                <a:spcPct val="115833"/>
              </a:lnSpc>
              <a:spcBef>
                <a:spcPts val="0"/>
              </a:spcBef>
              <a:spcAft>
                <a:spcPts val="0"/>
              </a:spcAft>
              <a:buNone/>
            </a:pPr>
            <a:r>
              <a:rPr lang="en" sz="1800">
                <a:solidFill>
                  <a:srgbClr val="000000"/>
                </a:solidFill>
                <a:latin typeface="Calibri"/>
                <a:ea typeface="Calibri"/>
                <a:cs typeface="Calibri"/>
                <a:sym typeface="Calibri"/>
              </a:rPr>
              <a:t>14 -  What was the name of the pope who said: “I am a prisoner of the Vatican”</a:t>
            </a:r>
            <a:endParaRPr sz="1800">
              <a:solidFill>
                <a:srgbClr val="000000"/>
              </a:solidFill>
              <a:latin typeface="Calibri"/>
              <a:ea typeface="Calibri"/>
              <a:cs typeface="Calibri"/>
              <a:sym typeface="Calibri"/>
            </a:endParaRPr>
          </a:p>
          <a:p>
            <a:pPr indent="0" lvl="0" marL="457200" rtl="0" algn="l">
              <a:lnSpc>
                <a:spcPct val="115833"/>
              </a:lnSpc>
              <a:spcBef>
                <a:spcPts val="0"/>
              </a:spcBef>
              <a:spcAft>
                <a:spcPts val="0"/>
              </a:spcAft>
              <a:buNone/>
            </a:pPr>
            <a:r>
              <a:rPr lang="en" sz="1800">
                <a:solidFill>
                  <a:srgbClr val="000000"/>
                </a:solidFill>
                <a:highlight>
                  <a:srgbClr val="EFEFEF"/>
                </a:highlight>
                <a:latin typeface="Calibri"/>
                <a:ea typeface="Calibri"/>
                <a:cs typeface="Calibri"/>
                <a:sym typeface="Calibri"/>
              </a:rPr>
              <a:t>Pope Pius IX</a:t>
            </a:r>
            <a:endParaRPr sz="1800">
              <a:solidFill>
                <a:srgbClr val="000000"/>
              </a:solidFill>
              <a:highlight>
                <a:srgbClr val="EFEFEF"/>
              </a:highlight>
              <a:latin typeface="Calibri"/>
              <a:ea typeface="Calibri"/>
              <a:cs typeface="Calibri"/>
              <a:sym typeface="Calibri"/>
            </a:endParaRPr>
          </a:p>
          <a:p>
            <a:pPr indent="0" lvl="0" marL="0" rtl="0" algn="l">
              <a:lnSpc>
                <a:spcPct val="115833"/>
              </a:lnSpc>
              <a:spcBef>
                <a:spcPts val="0"/>
              </a:spcBef>
              <a:spcAft>
                <a:spcPts val="0"/>
              </a:spcAft>
              <a:buNone/>
            </a:pPr>
            <a:r>
              <a:rPr lang="en" sz="1800">
                <a:solidFill>
                  <a:srgbClr val="000000"/>
                </a:solidFill>
                <a:latin typeface="Calibri"/>
                <a:ea typeface="Calibri"/>
                <a:cs typeface="Calibri"/>
                <a:sym typeface="Calibri"/>
              </a:rPr>
              <a:t> 15 -  What is the name of the large, colored vestment that the priest wears for Mass?           </a:t>
            </a:r>
            <a:br>
              <a:rPr lang="en" sz="1800">
                <a:solidFill>
                  <a:srgbClr val="000000"/>
                </a:solidFill>
                <a:latin typeface="Calibri"/>
                <a:ea typeface="Calibri"/>
                <a:cs typeface="Calibri"/>
                <a:sym typeface="Calibri"/>
              </a:rPr>
            </a:br>
            <a:r>
              <a:rPr lang="en" sz="1800">
                <a:solidFill>
                  <a:srgbClr val="000000"/>
                </a:solidFill>
                <a:latin typeface="Calibri"/>
                <a:ea typeface="Calibri"/>
                <a:cs typeface="Calibri"/>
                <a:sym typeface="Calibri"/>
              </a:rPr>
              <a:t>          </a:t>
            </a:r>
            <a:r>
              <a:rPr lang="en" sz="1800">
                <a:solidFill>
                  <a:srgbClr val="000000"/>
                </a:solidFill>
                <a:highlight>
                  <a:srgbClr val="EFEFEF"/>
                </a:highlight>
                <a:latin typeface="Calibri"/>
                <a:ea typeface="Calibri"/>
                <a:cs typeface="Calibri"/>
                <a:sym typeface="Calibri"/>
              </a:rPr>
              <a:t>Chasuble</a:t>
            </a:r>
            <a:endParaRPr sz="1800">
              <a:solidFill>
                <a:srgbClr val="000000"/>
              </a:solidFill>
              <a:highlight>
                <a:srgbClr val="EFEFEF"/>
              </a:highlight>
              <a:latin typeface="Calibri"/>
              <a:ea typeface="Calibri"/>
              <a:cs typeface="Calibri"/>
              <a:sym typeface="Calibri"/>
            </a:endParaRPr>
          </a:p>
          <a:p>
            <a:pPr indent="0" lvl="0" marL="0" rtl="0" algn="l">
              <a:spcBef>
                <a:spcPts val="0"/>
              </a:spcBef>
              <a:spcAft>
                <a:spcPts val="0"/>
              </a:spcAft>
              <a:buNone/>
            </a:pPr>
            <a:r>
              <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